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2" r:id="rId5"/>
    <p:sldId id="261" r:id="rId6"/>
    <p:sldId id="260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9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D7F69-24B6-463C-B84A-64A1D739A5C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BA65-0266-4A31-A806-77E6615F16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D7F69-24B6-463C-B84A-64A1D739A5C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BA65-0266-4A31-A806-77E6615F16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D7F69-24B6-463C-B84A-64A1D739A5C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BA65-0266-4A31-A806-77E6615F16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D7F69-24B6-463C-B84A-64A1D739A5C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BA65-0266-4A31-A806-77E6615F16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D7F69-24B6-463C-B84A-64A1D739A5C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BA65-0266-4A31-A806-77E6615F16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D7F69-24B6-463C-B84A-64A1D739A5C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BA65-0266-4A31-A806-77E6615F16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D7F69-24B6-463C-B84A-64A1D739A5C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BA65-0266-4A31-A806-77E6615F16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D7F69-24B6-463C-B84A-64A1D739A5C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BA65-0266-4A31-A806-77E6615F16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D7F69-24B6-463C-B84A-64A1D739A5C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BA65-0266-4A31-A806-77E6615F16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D7F69-24B6-463C-B84A-64A1D739A5C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BA65-0266-4A31-A806-77E6615F16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8D7F69-24B6-463C-B84A-64A1D739A5C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BA65-0266-4A31-A806-77E6615F16A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8D7F69-24B6-463C-B84A-64A1D739A5C9}" type="datetimeFigureOut">
              <a:rPr lang="ru-RU" smtClean="0"/>
              <a:t>25.04.2018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DBA65-0266-4A31-A806-77E6615F16A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omb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3203848" cy="3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/>
          <p:nvPr/>
        </p:nvPicPr>
        <p:blipFill>
          <a:blip r:embed="rId3" cstate="print"/>
          <a:srcRect l="3404" t="15297" r="2562" b="14832"/>
          <a:stretch>
            <a:fillRect/>
          </a:stretch>
        </p:blipFill>
        <p:spPr bwMode="auto">
          <a:xfrm>
            <a:off x="6300192" y="404664"/>
            <a:ext cx="2629557" cy="195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3861048"/>
            <a:ext cx="127444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1700808"/>
            <a:ext cx="333375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6" cstate="print"/>
          <a:srcRect l="4562" t="22354" r="2136" b="18063"/>
          <a:stretch>
            <a:fillRect/>
          </a:stretch>
        </p:blipFill>
        <p:spPr bwMode="auto">
          <a:xfrm>
            <a:off x="3347864" y="4797973"/>
            <a:ext cx="4130566" cy="2060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51520" y="4581128"/>
            <a:ext cx="3032125" cy="1447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1 раунд «Собери компьютер».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Задание: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подписать каждое устройство и подключить все устройства с помощью проводов.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03848" y="188640"/>
            <a:ext cx="32141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Конкурс 1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3528" y="260648"/>
          <a:ext cx="4056112" cy="3200400"/>
        </p:xfrm>
        <a:graphic>
          <a:graphicData uri="http://schemas.openxmlformats.org/drawingml/2006/table">
            <a:tbl>
              <a:tblPr/>
              <a:tblGrid>
                <a:gridCol w="2664296"/>
                <a:gridCol w="1391816"/>
              </a:tblGrid>
              <a:tr h="449568">
                <a:tc>
                  <a:txBody>
                    <a:bodyPr/>
                    <a:lstStyle/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sng" spc="100" dirty="0">
                          <a:latin typeface="Times New Roman"/>
                          <a:ea typeface="Times New Roman"/>
                        </a:rPr>
                        <a:t>Задание 1</a:t>
                      </a:r>
                      <a:r>
                        <a:rPr lang="ru-RU" sz="1400" b="1" spc="100" dirty="0">
                          <a:latin typeface="Times New Roman"/>
                          <a:ea typeface="Times New Roman"/>
                        </a:rPr>
                        <a:t>          </a:t>
                      </a:r>
                      <a:r>
                        <a:rPr lang="ru-RU" sz="1400" b="1" i="1" spc="100" dirty="0">
                          <a:latin typeface="Times New Roman"/>
                          <a:ea typeface="Times New Roman"/>
                        </a:rPr>
                        <a:t>Элементы компьютера</a:t>
                      </a:r>
                      <a:r>
                        <a:rPr lang="ru-RU" sz="1400" b="1" spc="100" dirty="0">
                          <a:latin typeface="Times New Roman"/>
                          <a:ea typeface="Times New Roman"/>
                        </a:rPr>
                        <a:t> 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u="sng">
                          <a:latin typeface="Times New Roman"/>
                          <a:ea typeface="Times New Roman"/>
                        </a:rPr>
                        <a:t>Правильные ответы: </a:t>
                      </a: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793">
                <a:tc>
                  <a:txBody>
                    <a:bodyPr/>
                    <a:lstStyle/>
                    <a:p>
                      <a:pPr marL="22669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Тиромон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793">
                <a:tc>
                  <a:txBody>
                    <a:bodyPr/>
                    <a:lstStyle/>
                    <a:p>
                      <a:pPr marL="22669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Россоцерп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793">
                <a:tc>
                  <a:txBody>
                    <a:bodyPr/>
                    <a:lstStyle/>
                    <a:p>
                      <a:pPr marL="22669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latin typeface="Times New Roman"/>
                          <a:ea typeface="Times New Roman"/>
                        </a:rPr>
                        <a:t>Скойджит</a:t>
                      </a: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793">
                <a:tc>
                  <a:txBody>
                    <a:bodyPr/>
                    <a:lstStyle/>
                    <a:p>
                      <a:pPr marL="22669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Шакым</a:t>
                      </a: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793">
                <a:tc>
                  <a:txBody>
                    <a:bodyPr/>
                    <a:lstStyle/>
                    <a:p>
                      <a:pPr marL="22669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Террипн</a:t>
                      </a: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793">
                <a:tc>
                  <a:txBody>
                    <a:bodyPr/>
                    <a:lstStyle/>
                    <a:p>
                      <a:pPr marL="22669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Алатувикра</a:t>
                      </a: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793">
                <a:tc>
                  <a:txBody>
                    <a:bodyPr/>
                    <a:lstStyle/>
                    <a:p>
                      <a:pPr marL="22669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Тьмапя</a:t>
                      </a: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793">
                <a:tc>
                  <a:txBody>
                    <a:bodyPr/>
                    <a:lstStyle/>
                    <a:p>
                      <a:pPr marL="226695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</a:rPr>
                        <a:t>Момед</a:t>
                      </a: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67544" y="4581128"/>
          <a:ext cx="5076056" cy="1455948"/>
        </p:xfrm>
        <a:graphic>
          <a:graphicData uri="http://schemas.openxmlformats.org/drawingml/2006/table">
            <a:tbl>
              <a:tblPr/>
              <a:tblGrid>
                <a:gridCol w="2338443"/>
                <a:gridCol w="2737613"/>
              </a:tblGrid>
              <a:tr h="2175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sng" dirty="0">
                          <a:latin typeface="Times New Roman"/>
                          <a:ea typeface="Times New Roman"/>
                        </a:rPr>
                        <a:t>Задание 2</a:t>
                      </a:r>
                      <a:r>
                        <a:rPr lang="ru-RU" sz="1100" b="1" dirty="0">
                          <a:latin typeface="Times New Roman"/>
                          <a:ea typeface="Times New Roman"/>
                        </a:rPr>
                        <a:t>       </a:t>
                      </a:r>
                      <a:r>
                        <a:rPr lang="ru-RU" sz="1100" b="1" i="1" dirty="0">
                          <a:latin typeface="Times New Roman"/>
                          <a:ea typeface="Times New Roman"/>
                        </a:rPr>
                        <a:t>Элементы мультимедиа</a:t>
                      </a: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u="sng">
                          <a:latin typeface="Times New Roman"/>
                          <a:ea typeface="Times New Roman"/>
                        </a:rPr>
                        <a:t>Правильные ответы: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594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</a:rPr>
                        <a:t>Вузк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594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</a:rPr>
                        <a:t>Едови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594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</a:rPr>
                        <a:t>Стект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594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>
                          <a:latin typeface="Times New Roman"/>
                          <a:ea typeface="Times New Roman"/>
                        </a:rPr>
                        <a:t>Фигарак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4788024" y="1484784"/>
          <a:ext cx="3888432" cy="2328478"/>
        </p:xfrm>
        <a:graphic>
          <a:graphicData uri="http://schemas.openxmlformats.org/drawingml/2006/table">
            <a:tbl>
              <a:tblPr/>
              <a:tblGrid>
                <a:gridCol w="2160240"/>
                <a:gridCol w="1728192"/>
              </a:tblGrid>
              <a:tr h="221177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sng">
                          <a:latin typeface="Times New Roman"/>
                          <a:ea typeface="Times New Roman"/>
                        </a:rPr>
                        <a:t>Задание 3</a:t>
                      </a:r>
                      <a:r>
                        <a:rPr lang="ru-RU" sz="1100" b="1"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ru-RU" sz="1100" b="1" i="1">
                          <a:latin typeface="Times New Roman"/>
                          <a:ea typeface="Times New Roman"/>
                        </a:rPr>
                        <a:t>Разные термины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i="1" u="sng">
                          <a:latin typeface="Times New Roman"/>
                          <a:ea typeface="Times New Roman"/>
                        </a:rPr>
                        <a:t>Правильные ответы: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043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latin typeface="Times New Roman"/>
                          <a:ea typeface="Times New Roman"/>
                        </a:rPr>
                        <a:t>Рокурс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043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latin typeface="Times New Roman"/>
                          <a:ea typeface="Times New Roman"/>
                        </a:rPr>
                        <a:t>Забац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043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latin typeface="Times New Roman"/>
                          <a:ea typeface="Times New Roman"/>
                        </a:rPr>
                        <a:t>Ментудок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043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latin typeface="Times New Roman"/>
                          <a:ea typeface="Times New Roman"/>
                        </a:rPr>
                        <a:t>Тайб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043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latin typeface="Times New Roman"/>
                          <a:ea typeface="Times New Roman"/>
                        </a:rPr>
                        <a:t>Урсив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043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latin typeface="Times New Roman"/>
                          <a:ea typeface="Times New Roman"/>
                        </a:rPr>
                        <a:t>Лайф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043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latin typeface="Times New Roman"/>
                          <a:ea typeface="Times New Roman"/>
                        </a:rPr>
                        <a:t>Маропграм</a:t>
                      </a:r>
                      <a:endParaRPr lang="ru-RU" sz="110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</a:endParaRPr>
                    </a:p>
                  </a:txBody>
                  <a:tcPr marL="65444" marR="654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148064" y="332656"/>
            <a:ext cx="32141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Конкурс 2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48064" y="332656"/>
            <a:ext cx="32141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Конкурс 3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1916832"/>
            <a:ext cx="876842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Занимательные вопросы…..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«Кто быстрее!!!!»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340768"/>
            <a:ext cx="5688632" cy="156966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/>
              <a:t>Приложение </a:t>
            </a:r>
            <a:r>
              <a:rPr lang="ru-RU" sz="2400" dirty="0" err="1"/>
              <a:t>Scratch</a:t>
            </a:r>
            <a:r>
              <a:rPr lang="ru-RU" sz="2400" dirty="0"/>
              <a:t> представляет собой </a:t>
            </a:r>
            <a:r>
              <a:rPr lang="ru-RU" sz="2400" dirty="0" smtClean="0"/>
              <a:t>…………………………………………………………………</a:t>
            </a:r>
            <a:endParaRPr lang="ru-RU" sz="2400" dirty="0" smtClean="0"/>
          </a:p>
          <a:p>
            <a:r>
              <a:rPr lang="ru-RU" sz="2400" dirty="0" smtClean="0"/>
              <a:t> </a:t>
            </a:r>
            <a:r>
              <a:rPr lang="ru-RU" sz="2400" dirty="0"/>
              <a:t>Среда </a:t>
            </a:r>
            <a:r>
              <a:rPr lang="ru-RU" sz="2400" dirty="0" err="1"/>
              <a:t>Scratch</a:t>
            </a:r>
            <a:r>
              <a:rPr lang="ru-RU" sz="2400" dirty="0"/>
              <a:t> позволяет делать </a:t>
            </a:r>
            <a:r>
              <a:rPr lang="ru-RU" sz="2400" dirty="0" smtClean="0"/>
              <a:t>………………………………………………………………….</a:t>
            </a:r>
            <a:endParaRPr lang="ru-RU" sz="2400" dirty="0"/>
          </a:p>
        </p:txBody>
      </p:sp>
      <p:pic>
        <p:nvPicPr>
          <p:cNvPr id="5" name="Picture 2" descr="https://coderdojo.com/wp-content/uploads/2016/09/Scratch_cat_lar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084168" y="836712"/>
            <a:ext cx="2226489" cy="2403648"/>
          </a:xfrm>
          <a:prstGeom prst="rect">
            <a:avLst/>
          </a:prstGeom>
          <a:noFill/>
        </p:spPr>
      </p:pic>
      <p:pic>
        <p:nvPicPr>
          <p:cNvPr id="18436" name="Picture 4" descr="https://i.ytimg.com/vi/3YXwcx0rSlY/maxresdefau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3429000"/>
            <a:ext cx="5688632" cy="3199856"/>
          </a:xfrm>
          <a:prstGeom prst="rect">
            <a:avLst/>
          </a:prstGeom>
          <a:noFill/>
        </p:spPr>
      </p:pic>
      <p:sp>
        <p:nvSpPr>
          <p:cNvPr id="7" name="Выноска со стрелкой вправо 6"/>
          <p:cNvSpPr/>
          <p:nvPr/>
        </p:nvSpPr>
        <p:spPr>
          <a:xfrm>
            <a:off x="179512" y="3789040"/>
            <a:ext cx="3096344" cy="2520280"/>
          </a:xfrm>
          <a:prstGeom prst="rightArrowCallout">
            <a:avLst>
              <a:gd name="adj1" fmla="val 36941"/>
              <a:gd name="adj2" fmla="val 39237"/>
              <a:gd name="adj3" fmla="val 25000"/>
              <a:gd name="adj4" fmla="val 64977"/>
            </a:avLst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Практическая работа</a:t>
            </a:r>
            <a:endParaRPr lang="ru-RU" sz="2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260648"/>
            <a:ext cx="32141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Конкурс 4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Serj\Desktop\11.pn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4491632" y="609600"/>
            <a:ext cx="1864813" cy="147850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491633" y="2110731"/>
            <a:ext cx="1864811" cy="474726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375971" y="816591"/>
            <a:ext cx="2568244" cy="60414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19342" y="609600"/>
            <a:ext cx="4352764" cy="4139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0322" y="1023582"/>
            <a:ext cx="4461311" cy="38913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0322" y="4914962"/>
            <a:ext cx="4461311" cy="194303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9" name="Прямоугольник 8">
            <a:hlinkClick r:id="rId3" action="ppaction://hlinksldjump"/>
          </p:cNvPr>
          <p:cNvSpPr/>
          <p:nvPr/>
        </p:nvSpPr>
        <p:spPr>
          <a:xfrm>
            <a:off x="4969994" y="887188"/>
            <a:ext cx="535724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  <a:p>
            <a:pPr algn="ctr"/>
            <a:endParaRPr lang="ru-RU" sz="5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endParaRPr lang="ru-RU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Прямоугольник 9">
            <a:hlinkClick r:id="" action="ppaction://noaction"/>
          </p:cNvPr>
          <p:cNvSpPr/>
          <p:nvPr/>
        </p:nvSpPr>
        <p:spPr>
          <a:xfrm>
            <a:off x="4969994" y="367133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Прямоугольник 10">
            <a:hlinkClick r:id="" action="ppaction://noaction"/>
          </p:cNvPr>
          <p:cNvSpPr/>
          <p:nvPr/>
        </p:nvSpPr>
        <p:spPr>
          <a:xfrm>
            <a:off x="7265742" y="2748001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Прямоугольник 11">
            <a:hlinkClick r:id="rId4" action="ppaction://hlinksldjump"/>
          </p:cNvPr>
          <p:cNvSpPr/>
          <p:nvPr/>
        </p:nvSpPr>
        <p:spPr>
          <a:xfrm>
            <a:off x="2575928" y="2578204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Прямоугольник 12">
            <a:hlinkClick r:id="" action="ppaction://noaction"/>
          </p:cNvPr>
          <p:cNvSpPr/>
          <p:nvPr/>
        </p:nvSpPr>
        <p:spPr>
          <a:xfrm>
            <a:off x="1973707" y="462648"/>
            <a:ext cx="44435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  <a:endParaRPr lang="ru-RU" sz="4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Прямоугольник 13">
            <a:hlinkClick r:id="" action="ppaction://noaction"/>
          </p:cNvPr>
          <p:cNvSpPr/>
          <p:nvPr/>
        </p:nvSpPr>
        <p:spPr>
          <a:xfrm>
            <a:off x="2133727" y="5600342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endParaRPr lang="ru-RU" sz="54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52120" y="5733256"/>
            <a:ext cx="32141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Конкурс 5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179512" y="1124744"/>
            <a:ext cx="3744416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Дайте название элементам окна программы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Scratch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и ответьте на вопросы: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4704"/>
            <a:ext cx="9144000" cy="5737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79512" y="188640"/>
            <a:ext cx="82444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Дайте название элементам окна программы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Scratch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и ответьте на вопросы: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0" y="260648"/>
            <a:ext cx="889248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Словолов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» </a:t>
            </a: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Найдите как можно больше слов, имеющих отношение к персональному компьютеру. Двигаться можно вниз, вправо и вверх. Каждое слово принесет команде 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 балл.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809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24128" y="5934670"/>
            <a:ext cx="32141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Конкурс 6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187623" y="1397000"/>
          <a:ext cx="6336704" cy="4513580"/>
        </p:xfrm>
        <a:graphic>
          <a:graphicData uri="http://schemas.openxmlformats.org/drawingml/2006/table">
            <a:tbl>
              <a:tblPr/>
              <a:tblGrid>
                <a:gridCol w="751696"/>
                <a:gridCol w="582106"/>
                <a:gridCol w="591273"/>
                <a:gridCol w="591273"/>
                <a:gridCol w="591273"/>
                <a:gridCol w="703568"/>
                <a:gridCol w="751696"/>
                <a:gridCol w="591273"/>
                <a:gridCol w="591273"/>
                <a:gridCol w="591273"/>
              </a:tblGrid>
              <a:tr h="4408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к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о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д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к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о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м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о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н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и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р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8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а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б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и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с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к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п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о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р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т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у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8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к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о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п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р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и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ь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р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к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о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л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8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л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у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б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и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т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ю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т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е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р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о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8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а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в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и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н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ч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е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с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т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и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н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8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п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л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а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т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п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п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к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д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л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к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8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м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а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т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е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р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л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а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н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е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и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8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ы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т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у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б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о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м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н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к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р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э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8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ш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а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р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и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ц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е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ш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е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т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е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08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ь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с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а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т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е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с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с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о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latin typeface="Times New Roman"/>
                          <a:ea typeface="Times New Roman"/>
                        </a:rPr>
                        <a:t>р</a:t>
                      </a:r>
                      <a:endParaRPr lang="ru-RU" sz="280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latin typeface="Times New Roman"/>
                          <a:ea typeface="Times New Roman"/>
                        </a:rPr>
                        <a:t>я</a:t>
                      </a:r>
                      <a:endParaRPr lang="ru-RU" sz="2800" dirty="0">
                        <a:latin typeface="Times New Roman"/>
                        <a:ea typeface="Times New Roman"/>
                      </a:endParaRPr>
                    </a:p>
                  </a:txBody>
                  <a:tcPr marL="61164" marR="611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Joan Ganz Cooney Center - 2012 August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86412" y="2911128"/>
            <a:ext cx="3557588" cy="39468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ьная выноска 2"/>
          <p:cNvSpPr/>
          <p:nvPr/>
        </p:nvSpPr>
        <p:spPr>
          <a:xfrm flipH="1">
            <a:off x="1403648" y="404664"/>
            <a:ext cx="4248473" cy="2520280"/>
          </a:xfrm>
          <a:prstGeom prst="wedgeEllipseCallout">
            <a:avLst>
              <a:gd name="adj1" fmla="val -52722"/>
              <a:gd name="adj2" fmla="val 100618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МОЛОДЦЫ!!!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На уроке сегодня работали отлично.</a:t>
            </a:r>
          </a:p>
          <a:p>
            <a:pPr algn="ctr"/>
            <a:endParaRPr lang="ru-RU" dirty="0"/>
          </a:p>
        </p:txBody>
      </p:sp>
      <p:sp>
        <p:nvSpPr>
          <p:cNvPr id="4" name="Овальная выноска 3"/>
          <p:cNvSpPr/>
          <p:nvPr/>
        </p:nvSpPr>
        <p:spPr>
          <a:xfrm flipH="1">
            <a:off x="467542" y="3068960"/>
            <a:ext cx="3168353" cy="1582434"/>
          </a:xfrm>
          <a:prstGeom prst="wedgeEllipseCallout">
            <a:avLst>
              <a:gd name="adj1" fmla="val -127111"/>
              <a:gd name="adj2" fmla="val 62500"/>
            </a:avLst>
          </a:prstGeom>
          <a:ln>
            <a:solidFill>
              <a:schemeClr val="accent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А тебе сегодня понравился урок?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Расскажи мне о своих ощущениях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20072" y="188640"/>
            <a:ext cx="37618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РЕФЛЕКСИЯ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269</Words>
  <Application>Microsoft Office PowerPoint</Application>
  <PresentationFormat>Экран (4:3)</PresentationFormat>
  <Paragraphs>153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МамаПапа</dc:creator>
  <cp:lastModifiedBy>МамаПапа</cp:lastModifiedBy>
  <cp:revision>6</cp:revision>
  <dcterms:created xsi:type="dcterms:W3CDTF">2018-04-25T17:22:55Z</dcterms:created>
  <dcterms:modified xsi:type="dcterms:W3CDTF">2018-04-25T18:18:38Z</dcterms:modified>
</cp:coreProperties>
</file>